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5"/>
  </p:sldMasterIdLst>
  <p:sldIdLst>
    <p:sldId id="257" r:id="rId6"/>
    <p:sldId id="258" r:id="rId7"/>
    <p:sldId id="262" r:id="rId8"/>
    <p:sldId id="261" r:id="rId9"/>
    <p:sldId id="259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63" r:id="rId21"/>
    <p:sldId id="274" r:id="rId22"/>
    <p:sldId id="276" r:id="rId23"/>
    <p:sldId id="275" r:id="rId24"/>
    <p:sldId id="277" r:id="rId25"/>
  </p:sldIdLst>
  <p:sldSz cx="12192000" cy="6858000"/>
  <p:notesSz cx="6858000" cy="9144000"/>
  <p:embeddedFontLst>
    <p:embeddedFont>
      <p:font typeface="Bebas Neue" panose="020B0606020202050201" pitchFamily="34" charset="0"/>
      <p:regular r:id="rId26"/>
    </p:embeddedFont>
    <p:embeddedFont>
      <p:font typeface="Nunito Sans" pitchFamily="2" charset="0"/>
      <p:regular r:id="rId27"/>
      <p:bold r:id="rId28"/>
      <p:italic r:id="rId29"/>
      <p:boldItalic r:id="rId30"/>
    </p:embeddedFont>
    <p:embeddedFont>
      <p:font typeface="Ubuntu" panose="020B0504030602030204" pitchFamily="34" charset="0"/>
      <p:regular r:id="rId31"/>
      <p:bold r:id="rId32"/>
      <p:italic r:id="rId33"/>
      <p:boldItalic r:id="rId34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B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4"/>
  </p:normalViewPr>
  <p:slideViewPr>
    <p:cSldViewPr snapToGrid="0" snapToObjects="1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microsoft.com/office/2016/11/relationships/changesInfo" Target="changesInfos/changesInfo1.xml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ddy Vredegoor" userId="91fc0079-e4c9-43e5-8550-e3c1080d59fa" providerId="ADAL" clId="{7BD29074-D7C2-46E5-BC20-1424C9AEE484}"/>
    <pc:docChg chg="modSld">
      <pc:chgData name="Freddy Vredegoor" userId="91fc0079-e4c9-43e5-8550-e3c1080d59fa" providerId="ADAL" clId="{7BD29074-D7C2-46E5-BC20-1424C9AEE484}" dt="2024-05-30T11:35:31.772" v="23" actId="20577"/>
      <pc:docMkLst>
        <pc:docMk/>
      </pc:docMkLst>
      <pc:sldChg chg="modSp mod">
        <pc:chgData name="Freddy Vredegoor" userId="91fc0079-e4c9-43e5-8550-e3c1080d59fa" providerId="ADAL" clId="{7BD29074-D7C2-46E5-BC20-1424C9AEE484}" dt="2024-05-30T11:35:31.772" v="23" actId="20577"/>
        <pc:sldMkLst>
          <pc:docMk/>
          <pc:sldMk cId="204498018" sldId="257"/>
        </pc:sldMkLst>
        <pc:spChg chg="mod">
          <ac:chgData name="Freddy Vredegoor" userId="91fc0079-e4c9-43e5-8550-e3c1080d59fa" providerId="ADAL" clId="{7BD29074-D7C2-46E5-BC20-1424C9AEE484}" dt="2024-05-30T11:35:31.772" v="23" actId="20577"/>
          <ac:spMkLst>
            <pc:docMk/>
            <pc:sldMk cId="204498018" sldId="257"/>
            <ac:spMk id="2" creationId="{541AAED7-389F-B043-890C-273F4677F397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1T07:57:09.3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1030 6553,'213'-54'1453,"-95"27"-1205,209-33 3472,-101 22-2448,368-44-690,571-60 1755,-885 103-1985,111-24-193,35-4 102,-212 39 27,642-96 376,-538 74-472,239-48 60,-405 60-201,168-33 198,-307 68-231,39-4 14,-48 7-27,0 0-1,0 0 1,0 0-1,0 0 1,0 1-1,0 0 1,0 0-1,0 0 1,6 2-1,-8-2-6,-9-7-655,-16-11-1102,-3-7 684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1T07:57:10.6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 53 11530,'-76'-53'-1501,"122"98"4464,-16-23-2527,1-2-1,0 0 1,51 21-1,109 35 728,-46-20-1167,-97-36 293,0-2 1,2-2 0,0-3-1,0-1 1,57 4-1,42-2 221,290 37-41,77 59-133,-150-28 62,-207-52-167,-13-3-9,163 53 1,-192-40-198,21 8 106,145 29 1,98 19 143,-258-62-251,-69-21 18,93 10 0,57-9 52,-189-14-91,33 4 0,0 1-1,0 2 0,-1 2 1,0 3-1,66 25 1,-21-5 87,0-5 0,2-3 0,104 12 0,-196-35-77,1-1 23,0 1 0,0-1 0,-1 0-1,1 0 1,0 0 0,0 0-1,0 0 1,3-1 0,-6 0-173,-1 0 0,1 0 0,0 1 0,0-1 0,-1 0 0,1 0 0,0 1 0,-1-1 0,1 0 0,-1 0 0,1 1 0,-1-1 0,1 1 0,-1-1 0,-1 0 0,-7-9-2200,-8-6 788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/ Tussenbla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9EE5B99-EDC2-8942-A888-259A4EF6D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9" y="5605808"/>
            <a:ext cx="10894960" cy="635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CEBAB6ED-B04E-514B-BF46-493AED2DB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3767414"/>
            <a:ext cx="10894961" cy="1778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E09DA65-92A8-CC4E-8065-510F5BA4B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288" y="2356126"/>
            <a:ext cx="10894961" cy="1579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ln>
                  <a:solidFill>
                    <a:schemeClr val="bg1"/>
                  </a:solidFill>
                </a:ln>
                <a:noFill/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8480EE1-E14B-3A4B-80BA-28568003CAA8}"/>
              </a:ext>
            </a:extLst>
          </p:cNvPr>
          <p:cNvSpPr txBox="1"/>
          <p:nvPr userDrawn="1"/>
        </p:nvSpPr>
        <p:spPr>
          <a:xfrm>
            <a:off x="218661" y="3975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nl-NL" dirty="0">
              <a:ln w="127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018945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/ Tussenblad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9EE5B99-EDC2-8942-A888-259A4EF6D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9" y="5605808"/>
            <a:ext cx="10894960" cy="635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CEBAB6ED-B04E-514B-BF46-493AED2DB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3767414"/>
            <a:ext cx="10894961" cy="1778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E09DA65-92A8-CC4E-8065-510F5BA4B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288" y="2356126"/>
            <a:ext cx="10894961" cy="1579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ln>
                  <a:solidFill>
                    <a:schemeClr val="bg1"/>
                  </a:solidFill>
                </a:ln>
                <a:noFill/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8480EE1-E14B-3A4B-80BA-28568003CAA8}"/>
              </a:ext>
            </a:extLst>
          </p:cNvPr>
          <p:cNvSpPr txBox="1"/>
          <p:nvPr userDrawn="1"/>
        </p:nvSpPr>
        <p:spPr>
          <a:xfrm>
            <a:off x="218661" y="3975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nl-NL" dirty="0">
              <a:ln w="127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33965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/ Tussenblad 1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9EE5B99-EDC2-8942-A888-259A4EF6D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9" y="5605808"/>
            <a:ext cx="10894960" cy="635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CEBAB6ED-B04E-514B-BF46-493AED2DB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3767414"/>
            <a:ext cx="10894961" cy="1778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E09DA65-92A8-CC4E-8065-510F5BA4B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288" y="2356126"/>
            <a:ext cx="10894961" cy="1579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ln>
                  <a:solidFill>
                    <a:schemeClr val="bg1"/>
                  </a:solidFill>
                </a:ln>
                <a:noFill/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8480EE1-E14B-3A4B-80BA-28568003CAA8}"/>
              </a:ext>
            </a:extLst>
          </p:cNvPr>
          <p:cNvSpPr txBox="1"/>
          <p:nvPr userDrawn="1"/>
        </p:nvSpPr>
        <p:spPr>
          <a:xfrm>
            <a:off x="218661" y="3975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nl-NL" dirty="0">
              <a:ln w="127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625568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/ Tussenblad 1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9EE5B99-EDC2-8942-A888-259A4EF6D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9" y="5605808"/>
            <a:ext cx="10894960" cy="635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CEBAB6ED-B04E-514B-BF46-493AED2DB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3767414"/>
            <a:ext cx="10894961" cy="1778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E09DA65-92A8-CC4E-8065-510F5BA4B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288" y="2356126"/>
            <a:ext cx="10894961" cy="1579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ln>
                  <a:solidFill>
                    <a:schemeClr val="bg1"/>
                  </a:solidFill>
                </a:ln>
                <a:noFill/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8480EE1-E14B-3A4B-80BA-28568003CAA8}"/>
              </a:ext>
            </a:extLst>
          </p:cNvPr>
          <p:cNvSpPr txBox="1"/>
          <p:nvPr userDrawn="1"/>
        </p:nvSpPr>
        <p:spPr>
          <a:xfrm>
            <a:off x="218661" y="3975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nl-NL" dirty="0">
              <a:ln w="127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69753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/ Tussenblad 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9EE5B99-EDC2-8942-A888-259A4EF6D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9" y="5605808"/>
            <a:ext cx="10894960" cy="635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CEBAB6ED-B04E-514B-BF46-493AED2DB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3767414"/>
            <a:ext cx="10894961" cy="1778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E09DA65-92A8-CC4E-8065-510F5BA4B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288" y="2356126"/>
            <a:ext cx="10894961" cy="1579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ln>
                  <a:solidFill>
                    <a:schemeClr val="bg1"/>
                  </a:solidFill>
                </a:ln>
                <a:noFill/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8480EE1-E14B-3A4B-80BA-28568003CAA8}"/>
              </a:ext>
            </a:extLst>
          </p:cNvPr>
          <p:cNvSpPr txBox="1"/>
          <p:nvPr userDrawn="1"/>
        </p:nvSpPr>
        <p:spPr>
          <a:xfrm>
            <a:off x="218661" y="3975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nl-NL" dirty="0">
              <a:ln w="127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18104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5D32E09-0491-EF46-994F-065475064E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4225" y="747713"/>
            <a:ext cx="7789759" cy="712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spc="300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Hier komt een kop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328CE4C-098D-8B44-9734-B883622A8D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4225" y="1912300"/>
            <a:ext cx="7789863" cy="46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spc="0">
                <a:solidFill>
                  <a:srgbClr val="3EB0C8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47A493D-30FA-1C4E-BE31-C85BB0345B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225" y="2386943"/>
            <a:ext cx="7789863" cy="372334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Platte tekst</a:t>
            </a:r>
          </a:p>
        </p:txBody>
      </p:sp>
    </p:spTree>
    <p:extLst>
      <p:ext uri="{BB962C8B-B14F-4D97-AF65-F5344CB8AC3E}">
        <p14:creationId xmlns:p14="http://schemas.microsoft.com/office/powerpoint/2010/main" val="2935761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5D32E09-0491-EF46-994F-065475064E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4225" y="747713"/>
            <a:ext cx="7789759" cy="712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spc="300">
                <a:solidFill>
                  <a:srgbClr val="3EB0C8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Hier komt een kop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328CE4C-098D-8B44-9734-B883622A8D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4225" y="1912300"/>
            <a:ext cx="7789863" cy="46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spc="0">
                <a:solidFill>
                  <a:srgbClr val="3EB0C8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47A493D-30FA-1C4E-BE31-C85BB0345B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225" y="2386943"/>
            <a:ext cx="7789863" cy="372334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Platte tekst</a:t>
            </a:r>
          </a:p>
        </p:txBody>
      </p:sp>
    </p:spTree>
    <p:extLst>
      <p:ext uri="{BB962C8B-B14F-4D97-AF65-F5344CB8AC3E}">
        <p14:creationId xmlns:p14="http://schemas.microsoft.com/office/powerpoint/2010/main" val="3258819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5D32E09-0491-EF46-994F-065475064E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4225" y="747713"/>
            <a:ext cx="7789759" cy="712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spc="300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Hier komt een kop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328CE4C-098D-8B44-9734-B883622A8D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4225" y="1912300"/>
            <a:ext cx="7789863" cy="46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spc="0">
                <a:solidFill>
                  <a:srgbClr val="3EB0C8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47A493D-30FA-1C4E-BE31-C85BB0345B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225" y="2386943"/>
            <a:ext cx="7789863" cy="372334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buClr>
                <a:srgbClr val="3EB0C8"/>
              </a:buClr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</p:txBody>
      </p:sp>
    </p:spTree>
    <p:extLst>
      <p:ext uri="{BB962C8B-B14F-4D97-AF65-F5344CB8AC3E}">
        <p14:creationId xmlns:p14="http://schemas.microsoft.com/office/powerpoint/2010/main" val="2508892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5D32E09-0491-EF46-994F-065475064E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4225" y="747713"/>
            <a:ext cx="7789759" cy="712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spc="300">
                <a:solidFill>
                  <a:srgbClr val="3EB0C8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Hier komt een kop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328CE4C-098D-8B44-9734-B883622A8D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4225" y="1912300"/>
            <a:ext cx="7789863" cy="46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spc="0">
                <a:solidFill>
                  <a:srgbClr val="3EB0C8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47A493D-30FA-1C4E-BE31-C85BB0345B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225" y="2386943"/>
            <a:ext cx="7789863" cy="372334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buClr>
                <a:srgbClr val="3EB0C8"/>
              </a:buClr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</p:txBody>
      </p:sp>
    </p:spTree>
    <p:extLst>
      <p:ext uri="{BB962C8B-B14F-4D97-AF65-F5344CB8AC3E}">
        <p14:creationId xmlns:p14="http://schemas.microsoft.com/office/powerpoint/2010/main" val="3586257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5D32E09-0491-EF46-994F-065475064E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4225" y="747713"/>
            <a:ext cx="8822913" cy="712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spc="300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Hier komt een kop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328CE4C-098D-8B44-9734-B883622A8D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4225" y="1912300"/>
            <a:ext cx="8822913" cy="46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spc="0">
                <a:solidFill>
                  <a:srgbClr val="3EB0C8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47A493D-30FA-1C4E-BE31-C85BB0345B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225" y="2386943"/>
            <a:ext cx="8822913" cy="372334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Platte tekst</a:t>
            </a:r>
          </a:p>
        </p:txBody>
      </p:sp>
    </p:spTree>
    <p:extLst>
      <p:ext uri="{BB962C8B-B14F-4D97-AF65-F5344CB8AC3E}">
        <p14:creationId xmlns:p14="http://schemas.microsoft.com/office/powerpoint/2010/main" val="3923668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5D32E09-0491-EF46-994F-065475064E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4225" y="747713"/>
            <a:ext cx="8822913" cy="712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spc="300">
                <a:solidFill>
                  <a:srgbClr val="3EB0C8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Hier komt een kop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328CE4C-098D-8B44-9734-B883622A8D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4225" y="1912300"/>
            <a:ext cx="8822913" cy="46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spc="0">
                <a:solidFill>
                  <a:srgbClr val="3EB0C8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47A493D-30FA-1C4E-BE31-C85BB0345B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225" y="2386943"/>
            <a:ext cx="8822913" cy="372334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Platte tekst</a:t>
            </a:r>
          </a:p>
        </p:txBody>
      </p:sp>
    </p:spTree>
    <p:extLst>
      <p:ext uri="{BB962C8B-B14F-4D97-AF65-F5344CB8AC3E}">
        <p14:creationId xmlns:p14="http://schemas.microsoft.com/office/powerpoint/2010/main" val="529480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/ Tussenbla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9EE5B99-EDC2-8942-A888-259A4EF6D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9" y="5605808"/>
            <a:ext cx="10894960" cy="635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CEBAB6ED-B04E-514B-BF46-493AED2DB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3767414"/>
            <a:ext cx="10894961" cy="1778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E09DA65-92A8-CC4E-8065-510F5BA4B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288" y="2356126"/>
            <a:ext cx="10894961" cy="1579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ln>
                  <a:solidFill>
                    <a:schemeClr val="bg1"/>
                  </a:solidFill>
                </a:ln>
                <a:noFill/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8480EE1-E14B-3A4B-80BA-28568003CAA8}"/>
              </a:ext>
            </a:extLst>
          </p:cNvPr>
          <p:cNvSpPr txBox="1"/>
          <p:nvPr userDrawn="1"/>
        </p:nvSpPr>
        <p:spPr>
          <a:xfrm>
            <a:off x="218661" y="3975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nl-NL" dirty="0">
              <a:ln w="127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374889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5D32E09-0491-EF46-994F-065475064E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4225" y="747713"/>
            <a:ext cx="8846663" cy="712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spc="300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Hier komt een kop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328CE4C-098D-8B44-9734-B883622A8D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4225" y="1912300"/>
            <a:ext cx="8846663" cy="46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spc="0">
                <a:solidFill>
                  <a:srgbClr val="3EB0C8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47A493D-30FA-1C4E-BE31-C85BB0345B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225" y="2386943"/>
            <a:ext cx="8846663" cy="372334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buClr>
                <a:srgbClr val="3EB0C8"/>
              </a:buClr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</p:txBody>
      </p:sp>
    </p:spTree>
    <p:extLst>
      <p:ext uri="{BB962C8B-B14F-4D97-AF65-F5344CB8AC3E}">
        <p14:creationId xmlns:p14="http://schemas.microsoft.com/office/powerpoint/2010/main" val="4115957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5D32E09-0491-EF46-994F-065475064E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4225" y="747713"/>
            <a:ext cx="8846663" cy="712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spc="300">
                <a:solidFill>
                  <a:srgbClr val="3EB0C8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Hier komt een kop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328CE4C-098D-8B44-9734-B883622A8D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4225" y="1912300"/>
            <a:ext cx="8846663" cy="46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spc="0">
                <a:solidFill>
                  <a:srgbClr val="3EB0C8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47A493D-30FA-1C4E-BE31-C85BB0345B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225" y="2386943"/>
            <a:ext cx="8846663" cy="372334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buClr>
                <a:srgbClr val="3EB0C8"/>
              </a:buClr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</p:txBody>
      </p:sp>
    </p:spTree>
    <p:extLst>
      <p:ext uri="{BB962C8B-B14F-4D97-AF65-F5344CB8AC3E}">
        <p14:creationId xmlns:p14="http://schemas.microsoft.com/office/powerpoint/2010/main" val="1347429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bla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347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bla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108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/ Tussenblad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9EE5B99-EDC2-8942-A888-259A4EF6D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9" y="5605808"/>
            <a:ext cx="10894960" cy="635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CEBAB6ED-B04E-514B-BF46-493AED2DB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3767414"/>
            <a:ext cx="10894961" cy="1778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E09DA65-92A8-CC4E-8065-510F5BA4B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288" y="2356126"/>
            <a:ext cx="10894961" cy="1579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ln>
                  <a:solidFill>
                    <a:schemeClr val="bg1"/>
                  </a:solidFill>
                </a:ln>
                <a:noFill/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8480EE1-E14B-3A4B-80BA-28568003CAA8}"/>
              </a:ext>
            </a:extLst>
          </p:cNvPr>
          <p:cNvSpPr txBox="1"/>
          <p:nvPr userDrawn="1"/>
        </p:nvSpPr>
        <p:spPr>
          <a:xfrm>
            <a:off x="218661" y="3975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nl-NL" dirty="0">
              <a:ln w="127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26948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/ Tussenblad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9EE5B99-EDC2-8942-A888-259A4EF6D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9" y="5605808"/>
            <a:ext cx="10894960" cy="635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CEBAB6ED-B04E-514B-BF46-493AED2DB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3767414"/>
            <a:ext cx="10894961" cy="1778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E09DA65-92A8-CC4E-8065-510F5BA4B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288" y="2356126"/>
            <a:ext cx="10894961" cy="1579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ln>
                  <a:solidFill>
                    <a:schemeClr val="bg1"/>
                  </a:solidFill>
                </a:ln>
                <a:noFill/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8480EE1-E14B-3A4B-80BA-28568003CAA8}"/>
              </a:ext>
            </a:extLst>
          </p:cNvPr>
          <p:cNvSpPr txBox="1"/>
          <p:nvPr userDrawn="1"/>
        </p:nvSpPr>
        <p:spPr>
          <a:xfrm>
            <a:off x="218661" y="3975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nl-NL" dirty="0">
              <a:ln w="127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255072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/ Tussenblad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9EE5B99-EDC2-8942-A888-259A4EF6D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9" y="5605808"/>
            <a:ext cx="10894960" cy="635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CEBAB6ED-B04E-514B-BF46-493AED2DB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3767414"/>
            <a:ext cx="10894961" cy="1778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E09DA65-92A8-CC4E-8065-510F5BA4B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288" y="2356126"/>
            <a:ext cx="10894961" cy="1579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ln>
                  <a:solidFill>
                    <a:schemeClr val="bg1"/>
                  </a:solidFill>
                </a:ln>
                <a:noFill/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8480EE1-E14B-3A4B-80BA-28568003CAA8}"/>
              </a:ext>
            </a:extLst>
          </p:cNvPr>
          <p:cNvSpPr txBox="1"/>
          <p:nvPr userDrawn="1"/>
        </p:nvSpPr>
        <p:spPr>
          <a:xfrm>
            <a:off x="218661" y="3975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nl-NL" dirty="0">
              <a:ln w="127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081481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/ Tussenblad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9EE5B99-EDC2-8942-A888-259A4EF6D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9" y="5605808"/>
            <a:ext cx="10894960" cy="635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CEBAB6ED-B04E-514B-BF46-493AED2DB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3767414"/>
            <a:ext cx="10894961" cy="1778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E09DA65-92A8-CC4E-8065-510F5BA4B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288" y="2356126"/>
            <a:ext cx="10894961" cy="1579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ln>
                  <a:solidFill>
                    <a:schemeClr val="bg1"/>
                  </a:solidFill>
                </a:ln>
                <a:noFill/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8480EE1-E14B-3A4B-80BA-28568003CAA8}"/>
              </a:ext>
            </a:extLst>
          </p:cNvPr>
          <p:cNvSpPr txBox="1"/>
          <p:nvPr userDrawn="1"/>
        </p:nvSpPr>
        <p:spPr>
          <a:xfrm>
            <a:off x="218661" y="3975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nl-NL" dirty="0">
              <a:ln w="127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071506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/ Tussenblad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9EE5B99-EDC2-8942-A888-259A4EF6D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9" y="5605808"/>
            <a:ext cx="10894960" cy="635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CEBAB6ED-B04E-514B-BF46-493AED2DB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3767414"/>
            <a:ext cx="10894961" cy="1778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E09DA65-92A8-CC4E-8065-510F5BA4B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288" y="2356126"/>
            <a:ext cx="10894961" cy="1579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ln>
                  <a:solidFill>
                    <a:schemeClr val="bg1"/>
                  </a:solidFill>
                </a:ln>
                <a:noFill/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8480EE1-E14B-3A4B-80BA-28568003CAA8}"/>
              </a:ext>
            </a:extLst>
          </p:cNvPr>
          <p:cNvSpPr txBox="1"/>
          <p:nvPr userDrawn="1"/>
        </p:nvSpPr>
        <p:spPr>
          <a:xfrm>
            <a:off x="218661" y="3975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nl-NL" dirty="0">
              <a:ln w="127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261229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/ Tussenblad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9EE5B99-EDC2-8942-A888-259A4EF6D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9" y="5605808"/>
            <a:ext cx="10894960" cy="635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CEBAB6ED-B04E-514B-BF46-493AED2DB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3767414"/>
            <a:ext cx="10894961" cy="1778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E09DA65-92A8-CC4E-8065-510F5BA4B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288" y="2356126"/>
            <a:ext cx="10894961" cy="1579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ln>
                  <a:solidFill>
                    <a:schemeClr val="bg1"/>
                  </a:solidFill>
                </a:ln>
                <a:noFill/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8480EE1-E14B-3A4B-80BA-28568003CAA8}"/>
              </a:ext>
            </a:extLst>
          </p:cNvPr>
          <p:cNvSpPr txBox="1"/>
          <p:nvPr userDrawn="1"/>
        </p:nvSpPr>
        <p:spPr>
          <a:xfrm>
            <a:off x="218661" y="3975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nl-NL" dirty="0">
              <a:ln w="127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30916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/ Tussenblad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9EE5B99-EDC2-8942-A888-259A4EF6D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9" y="5605808"/>
            <a:ext cx="10894960" cy="635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CEBAB6ED-B04E-514B-BF46-493AED2DB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3767414"/>
            <a:ext cx="10894961" cy="1778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E09DA65-92A8-CC4E-8065-510F5BA4B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288" y="2356126"/>
            <a:ext cx="10894961" cy="1579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ln>
                  <a:solidFill>
                    <a:schemeClr val="bg1"/>
                  </a:solidFill>
                </a:ln>
                <a:noFill/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8480EE1-E14B-3A4B-80BA-28568003CAA8}"/>
              </a:ext>
            </a:extLst>
          </p:cNvPr>
          <p:cNvSpPr txBox="1"/>
          <p:nvPr userDrawn="1"/>
        </p:nvSpPr>
        <p:spPr>
          <a:xfrm>
            <a:off x="218661" y="3975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nl-NL" dirty="0">
              <a:ln w="127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47387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85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62" r:id="rId14"/>
    <p:sldLayoutId id="2147483680" r:id="rId15"/>
    <p:sldLayoutId id="2147483683" r:id="rId16"/>
    <p:sldLayoutId id="2147483684" r:id="rId17"/>
    <p:sldLayoutId id="2147483681" r:id="rId18"/>
    <p:sldLayoutId id="2147483682" r:id="rId19"/>
    <p:sldLayoutId id="2147483685" r:id="rId20"/>
    <p:sldLayoutId id="2147483686" r:id="rId21"/>
    <p:sldLayoutId id="2147483666" r:id="rId22"/>
    <p:sldLayoutId id="214748366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5" Type="http://schemas.openxmlformats.org/officeDocument/2006/relationships/image" Target="../media/image25.png"/><Relationship Id="rId4" Type="http://schemas.openxmlformats.org/officeDocument/2006/relationships/customXml" Target="../ink/ink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metis-onderwijsadvies.nl/2022/11/02/wat-is-activerende-didactiek/" TargetMode="Externa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41AAED7-389F-B043-890C-273F4677F3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30 mei 2024</a:t>
            </a:r>
          </a:p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C55B55-B6DB-5446-BBFE-E7D6BCE194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sz="8400" dirty="0"/>
              <a:t>Activerende werkvormen 2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85DB0E7-32EA-F044-B2BC-6D83753EC9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sz="8400" dirty="0"/>
              <a:t>Activerende werkvormen 2</a:t>
            </a:r>
          </a:p>
        </p:txBody>
      </p:sp>
    </p:spTree>
    <p:extLst>
      <p:ext uri="{BB962C8B-B14F-4D97-AF65-F5344CB8AC3E}">
        <p14:creationId xmlns:p14="http://schemas.microsoft.com/office/powerpoint/2010/main" val="204498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D658240-20A9-ADA0-21B2-B448B689BC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Didactische werkvormen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C72289-B098-D52A-D887-E582CCD8EC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C7ED204-645A-955B-2FA0-FC53D505D5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nl-NL" dirty="0"/>
              <a:t>Instructie</a:t>
            </a:r>
          </a:p>
          <a:p>
            <a:pPr marL="285750" indent="-285750">
              <a:buFontTx/>
              <a:buChar char="-"/>
            </a:pPr>
            <a:r>
              <a:rPr lang="nl-NL" dirty="0"/>
              <a:t>Interactievormen</a:t>
            </a:r>
          </a:p>
          <a:p>
            <a:pPr marL="285750" indent="-285750">
              <a:buFontTx/>
              <a:buChar char="-"/>
            </a:pPr>
            <a:r>
              <a:rPr lang="nl-NL" dirty="0"/>
              <a:t>Opdrachtvormen</a:t>
            </a:r>
          </a:p>
          <a:p>
            <a:pPr marL="285750" indent="-285750">
              <a:buFontTx/>
              <a:buChar char="-"/>
            </a:pPr>
            <a:r>
              <a:rPr lang="nl-NL" dirty="0"/>
              <a:t>Samenwerken </a:t>
            </a:r>
          </a:p>
          <a:p>
            <a:pPr marL="285750" indent="-285750">
              <a:buFontTx/>
              <a:buChar char="-"/>
            </a:pPr>
            <a:r>
              <a:rPr lang="nl-NL" dirty="0"/>
              <a:t>Coöperatief werken</a:t>
            </a:r>
          </a:p>
          <a:p>
            <a:pPr marL="285750" indent="-285750">
              <a:buFontTx/>
              <a:buChar char="-"/>
            </a:pPr>
            <a:r>
              <a:rPr lang="nl-NL" dirty="0"/>
              <a:t>Spelvormen</a:t>
            </a:r>
          </a:p>
          <a:p>
            <a:pPr marL="285750" indent="-285750">
              <a:buFontTx/>
              <a:buChar char="-"/>
            </a:pPr>
            <a:r>
              <a:rPr lang="nl-NL" dirty="0"/>
              <a:t>Activerende didactiek met behulp van ICT</a:t>
            </a:r>
          </a:p>
        </p:txBody>
      </p:sp>
    </p:spTree>
    <p:extLst>
      <p:ext uri="{BB962C8B-B14F-4D97-AF65-F5344CB8AC3E}">
        <p14:creationId xmlns:p14="http://schemas.microsoft.com/office/powerpoint/2010/main" val="3659940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E012A12-9DBC-0DE9-4CD7-15C669C978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instructievormen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DC43CD1-FD6E-DC17-07E3-506EFC28D2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E27E8F2-80D2-1A31-460A-CB02469CC3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l"/>
            <a:r>
              <a:rPr lang="nl-NL" dirty="0"/>
              <a:t>-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E6411EA-DB1E-42EA-B845-CFF24BB3B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25" y="1708062"/>
            <a:ext cx="5447610" cy="3864664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62CF6A2A-F9A6-B3D4-9966-00E0D1A3C64E}"/>
              </a:ext>
            </a:extLst>
          </p:cNvPr>
          <p:cNvSpPr txBox="1"/>
          <p:nvPr/>
        </p:nvSpPr>
        <p:spPr>
          <a:xfrm>
            <a:off x="9140687" y="3210340"/>
            <a:ext cx="3051313" cy="138835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r>
              <a:rPr lang="nl-NL" sz="4400" b="1" dirty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ACTIEF???</a:t>
            </a:r>
          </a:p>
        </p:txBody>
      </p:sp>
    </p:spTree>
    <p:extLst>
      <p:ext uri="{BB962C8B-B14F-4D97-AF65-F5344CB8AC3E}">
        <p14:creationId xmlns:p14="http://schemas.microsoft.com/office/powerpoint/2010/main" val="695733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D6E410E-F851-F806-E679-26BC930A56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Interactievormen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79430BF-A0CC-C977-3631-EB6DB4C64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633C12B-A2AF-9EA1-3A52-9C63B2A815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223337B-6E39-CA78-6D94-0C302F608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617" y="519946"/>
            <a:ext cx="4326619" cy="600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07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AEE90AD-9C05-ACC3-7B88-51CD90E728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Opdrachtvormen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2597751-3BFC-AA5C-0A67-1D8AFD2C4B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6190A24-D8F4-AB7B-B0F3-ADCCBBBBB8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F6AAB7D-7043-9505-EA4B-7550E116B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55" y="1555553"/>
            <a:ext cx="4395692" cy="435822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073097D-D18E-176B-1583-DA022CA72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410" y="1555552"/>
            <a:ext cx="5027010" cy="435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97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8B0E7ED-2BDF-6320-C14A-1B2EF31A67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Samenwerking/coöperatief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E5AF9F-EA2E-7ECA-F741-B54B3A7ED6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A5A22EA-3D5D-13A1-A92B-1A34FEAE49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770D464-2DBB-CFA4-5691-9E6FDA87E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25" y="1759489"/>
            <a:ext cx="6525166" cy="173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77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5753970-2101-F2BA-003E-8AF389D80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spelvormen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EAF33D-5419-EB75-C25B-777EC0A3E3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2791216-DAA9-6543-8A89-EB3840DCD6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C950233-F25C-8DD6-243A-A043BAB6D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02" y="1629277"/>
            <a:ext cx="5851001" cy="39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55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7C37066-262A-97ED-C874-522E4F5829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Activerende didactiek met </a:t>
            </a:r>
            <a:r>
              <a:rPr lang="nl-NL" dirty="0" err="1"/>
              <a:t>Ict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9F9603E-E9BF-19A6-2E78-328D98F2B1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nl-NL" dirty="0" err="1"/>
              <a:t>Gamification</a:t>
            </a:r>
            <a:r>
              <a:rPr lang="nl-NL" dirty="0"/>
              <a:t> </a:t>
            </a:r>
          </a:p>
          <a:p>
            <a:pPr marL="285750" indent="-285750">
              <a:buFontTx/>
              <a:buChar char="-"/>
            </a:pPr>
            <a:r>
              <a:rPr lang="nl-NL" dirty="0"/>
              <a:t>Adaptief</a:t>
            </a:r>
          </a:p>
          <a:p>
            <a:pPr marL="285750" indent="-285750">
              <a:buFontTx/>
              <a:buChar char="-"/>
            </a:pPr>
            <a:r>
              <a:rPr lang="nl-NL" dirty="0"/>
              <a:t>Competitief 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DD2BAB59-F109-6D54-7209-68A938E33C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5712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ACBF8EB-AD8E-33E9-BB9C-5ED97B235F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Casus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D53A4A9-9843-D97B-D813-8872D9B9BB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6FE0762-17C1-85DD-462E-6226EDB780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nl-NL" dirty="0"/>
              <a:t>Neem een les in gedachten die niet goed verliep.</a:t>
            </a:r>
          </a:p>
          <a:p>
            <a:pPr marL="285750" indent="-285750">
              <a:buFontTx/>
              <a:buChar char="-"/>
            </a:pPr>
            <a:r>
              <a:rPr lang="nl-NL" dirty="0"/>
              <a:t>Van jezelf, een collega, stagebegeleider, andere docent op stage.</a:t>
            </a:r>
          </a:p>
          <a:p>
            <a:pPr marL="285750" indent="-285750">
              <a:buFontTx/>
              <a:buChar char="-"/>
            </a:pPr>
            <a:r>
              <a:rPr lang="nl-NL" dirty="0"/>
              <a:t>Wat ging er mis?</a:t>
            </a:r>
          </a:p>
          <a:p>
            <a:pPr marL="285750" indent="-285750">
              <a:buFontTx/>
              <a:buChar char="-"/>
            </a:pPr>
            <a:r>
              <a:rPr lang="nl-NL" dirty="0"/>
              <a:t>Schrijf dit kort op voor jezelf.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Over 5 minuten vraag ik een aantal voorbeelden.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1794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5FA977A-97B2-B60F-6B33-823C8666BF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052" y="258027"/>
            <a:ext cx="7789759" cy="712952"/>
          </a:xfrm>
        </p:spPr>
        <p:txBody>
          <a:bodyPr/>
          <a:lstStyle/>
          <a:p>
            <a:r>
              <a:rPr lang="nl-NL" dirty="0"/>
              <a:t>Theorie en achtergrond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243BF28-990D-8A57-877C-693C0A7511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1EE9B77-E123-61DE-401C-433CBE1F79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555833B-EC27-EF5A-6693-A8B2EFA0C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970978"/>
            <a:ext cx="6659218" cy="57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2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16A836A-BF71-2F52-D98E-E13B302B14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Welke activerende werkvorm zou kunnen helpen?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5CD816F-8C06-604F-6F49-1CCB893BCB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84FCB80-9F5F-8A1B-1C2A-6ECAF16475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nl-NL" dirty="0"/>
              <a:t>Bedenk een activerende werkvorm die zou kunnen zorgen dat de les beter gaat.</a:t>
            </a:r>
          </a:p>
          <a:p>
            <a:pPr marL="285750" indent="-285750">
              <a:buFontTx/>
              <a:buChar char="-"/>
            </a:pPr>
            <a:r>
              <a:rPr lang="nl-NL" dirty="0"/>
              <a:t>Waarom is de les dan beter?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Over 10 minuten vraag ik een aantal mensen naar hun idee. </a:t>
            </a:r>
          </a:p>
        </p:txBody>
      </p:sp>
    </p:spTree>
    <p:extLst>
      <p:ext uri="{BB962C8B-B14F-4D97-AF65-F5344CB8AC3E}">
        <p14:creationId xmlns:p14="http://schemas.microsoft.com/office/powerpoint/2010/main" val="2930921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4C16569-740F-2615-2F1B-6A01D5EA84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Vandaag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6A8587C-3B73-A632-7D53-7FA5699802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programma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B0E815C3-8136-0860-96E1-1CD2282EAA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nl-NL" dirty="0"/>
              <a:t>Minilesjes</a:t>
            </a:r>
          </a:p>
          <a:p>
            <a:pPr marL="285750" indent="-285750">
              <a:buFontTx/>
              <a:buChar char="-"/>
            </a:pPr>
            <a:r>
              <a:rPr lang="nl-NL" dirty="0"/>
              <a:t>Herhaling</a:t>
            </a:r>
          </a:p>
        </p:txBody>
      </p:sp>
    </p:spTree>
    <p:extLst>
      <p:ext uri="{BB962C8B-B14F-4D97-AF65-F5344CB8AC3E}">
        <p14:creationId xmlns:p14="http://schemas.microsoft.com/office/powerpoint/2010/main" val="1372051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5FA977A-97B2-B60F-6B33-823C8666BF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052" y="258027"/>
            <a:ext cx="7789759" cy="712952"/>
          </a:xfrm>
        </p:spPr>
        <p:txBody>
          <a:bodyPr/>
          <a:lstStyle/>
          <a:p>
            <a:r>
              <a:rPr lang="nl-NL" dirty="0"/>
              <a:t>Theorie en achtergrond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243BF28-990D-8A57-877C-693C0A7511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1EE9B77-E123-61DE-401C-433CBE1F79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555833B-EC27-EF5A-6693-A8B2EFA0C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970978"/>
            <a:ext cx="6659218" cy="57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67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832A80A-A387-1ACD-C577-65508C6E61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Wat is activerende didactiek?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98ED585-FCE7-AF82-A60F-BE4085C373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2D8A6E7-F9AF-834B-AC49-DAE154E0AA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 descr="Pin van Emma Willems op School | Coöperatief leren, Werkend leren,  Leerstrategieën">
            <a:extLst>
              <a:ext uri="{FF2B5EF4-FFF2-40B4-BE49-F238E27FC236}">
                <a16:creationId xmlns:a16="http://schemas.microsoft.com/office/drawing/2014/main" id="{F365A6A8-A0C4-6794-EFD1-0D2E85011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39" y="1460665"/>
            <a:ext cx="3677220" cy="519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653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643F59A-84E4-5B36-32DB-91B4EF4749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Activerende didactiek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BF8246-9695-E4A0-C3AE-81052A74BD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61FBCA1-2413-F7E9-694C-118DB18F9C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nl-NL" dirty="0"/>
              <a:t>Activerende didactiek = spelletjes en trucjes</a:t>
            </a:r>
          </a:p>
          <a:p>
            <a:pPr marL="285750" indent="-285750">
              <a:buFontTx/>
              <a:buChar char="-"/>
            </a:pPr>
            <a:r>
              <a:rPr lang="nl-NL" dirty="0"/>
              <a:t>Hoe zorg je ervoor dat leerlingen actief bezig zijn met de stof?</a:t>
            </a:r>
            <a:br>
              <a:rPr lang="nl-NL" dirty="0"/>
            </a:br>
            <a:r>
              <a:rPr lang="nl-NL" dirty="0"/>
              <a:t>Wat is je doel?</a:t>
            </a:r>
            <a:br>
              <a:rPr lang="nl-NL" dirty="0"/>
            </a:br>
            <a:r>
              <a:rPr lang="nl-NL" dirty="0"/>
              <a:t>Welke inhoud hoort daarbij?</a:t>
            </a:r>
            <a:br>
              <a:rPr lang="nl-NL" dirty="0"/>
            </a:br>
            <a:r>
              <a:rPr lang="nl-NL" dirty="0"/>
              <a:t>Welke werkvorm is geschikt?</a:t>
            </a:r>
            <a:br>
              <a:rPr lang="nl-NL" dirty="0"/>
            </a:br>
            <a:r>
              <a:rPr lang="nl-NL" dirty="0"/>
              <a:t>Welke leervoorkeur hebben de leerlingen?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83570E83-2F19-0BB8-1B71-256D70A87D93}"/>
              </a:ext>
            </a:extLst>
          </p:cNvPr>
          <p:cNvGrpSpPr/>
          <p:nvPr/>
        </p:nvGrpSpPr>
        <p:grpSpPr>
          <a:xfrm>
            <a:off x="3388743" y="2369551"/>
            <a:ext cx="2257560" cy="485280"/>
            <a:chOff x="3388743" y="2369551"/>
            <a:chExt cx="2257560" cy="48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7" name="Inkt 6">
                  <a:extLst>
                    <a:ext uri="{FF2B5EF4-FFF2-40B4-BE49-F238E27FC236}">
                      <a16:creationId xmlns:a16="http://schemas.microsoft.com/office/drawing/2014/main" id="{E05ABD98-F890-0B76-E80F-CAEB3693213B}"/>
                    </a:ext>
                  </a:extLst>
                </p14:cNvPr>
                <p14:cNvContentPartPr/>
                <p14:nvPr/>
              </p14:nvContentPartPr>
              <p14:xfrm>
                <a:off x="3388743" y="2483671"/>
                <a:ext cx="2257560" cy="371160"/>
              </p14:xfrm>
            </p:contentPart>
          </mc:Choice>
          <mc:Fallback xmlns="">
            <p:pic>
              <p:nvPicPr>
                <p:cNvPr id="7" name="Inkt 6">
                  <a:extLst>
                    <a:ext uri="{FF2B5EF4-FFF2-40B4-BE49-F238E27FC236}">
                      <a16:creationId xmlns:a16="http://schemas.microsoft.com/office/drawing/2014/main" id="{E05ABD98-F890-0B76-E80F-CAEB3693213B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379743" y="2474671"/>
                  <a:ext cx="227520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t 7">
                  <a:extLst>
                    <a:ext uri="{FF2B5EF4-FFF2-40B4-BE49-F238E27FC236}">
                      <a16:creationId xmlns:a16="http://schemas.microsoft.com/office/drawing/2014/main" id="{6C56D5C5-F36E-4D70-BF14-49F2458FD216}"/>
                    </a:ext>
                  </a:extLst>
                </p14:cNvPr>
                <p14:cNvContentPartPr/>
                <p14:nvPr/>
              </p14:nvContentPartPr>
              <p14:xfrm>
                <a:off x="3591423" y="2369551"/>
                <a:ext cx="1913040" cy="471600"/>
              </p14:xfrm>
            </p:contentPart>
          </mc:Choice>
          <mc:Fallback xmlns="">
            <p:pic>
              <p:nvPicPr>
                <p:cNvPr id="8" name="Inkt 7">
                  <a:extLst>
                    <a:ext uri="{FF2B5EF4-FFF2-40B4-BE49-F238E27FC236}">
                      <a16:creationId xmlns:a16="http://schemas.microsoft.com/office/drawing/2014/main" id="{6C56D5C5-F36E-4D70-BF14-49F2458FD21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582423" y="2360551"/>
                  <a:ext cx="1930680" cy="4892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074" name="Picture 2" descr="6 x activerende werkvormen voor hogere leerprestaties | Learnbeat">
            <a:extLst>
              <a:ext uri="{FF2B5EF4-FFF2-40B4-BE49-F238E27FC236}">
                <a16:creationId xmlns:a16="http://schemas.microsoft.com/office/drawing/2014/main" id="{1D4DFF27-2040-2657-600B-C2EFA841C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783" y="3800722"/>
            <a:ext cx="4863548" cy="291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651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85FE078-1489-F28E-4072-CC1141EDBF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Minilesjes coöperatief 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6B5C0AF-8205-E136-CD0E-96DA9ED8FC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7ED5FCC-D5AB-53E7-81F8-9D938EEC1F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Afbeelding 5" descr="Afbeelding met tekst, notitieblok, handschrift, verbruiksartikelen voor kantoor&#10;&#10;Automatisch gegenereerde beschrijving">
            <a:extLst>
              <a:ext uri="{FF2B5EF4-FFF2-40B4-BE49-F238E27FC236}">
                <a16:creationId xmlns:a16="http://schemas.microsoft.com/office/drawing/2014/main" id="{EA9CFDEE-84B8-6EEC-AC63-7D51F232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985" y="384268"/>
            <a:ext cx="3618016" cy="6435159"/>
          </a:xfrm>
          <a:prstGeom prst="rect">
            <a:avLst/>
          </a:prstGeom>
        </p:spPr>
      </p:pic>
      <p:pic>
        <p:nvPicPr>
          <p:cNvPr id="8" name="Afbeelding 7" descr="Afbeelding met tekst, handschrift, whiteboard, overdekt&#10;&#10;Automatisch gegenereerde beschrijving">
            <a:extLst>
              <a:ext uri="{FF2B5EF4-FFF2-40B4-BE49-F238E27FC236}">
                <a16:creationId xmlns:a16="http://schemas.microsoft.com/office/drawing/2014/main" id="{D94E978C-6502-51A8-E3E2-5BC63503C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94" y="1627353"/>
            <a:ext cx="6700796" cy="502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94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0732BB9-258A-79CB-DD2A-B54684D663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Activerende didactiek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5DDCB3-2092-6375-65D1-564164177E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66D89A7-559A-70D2-469C-815E8F80B6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nl-NL" b="0" i="0" dirty="0">
                <a:solidFill>
                  <a:srgbClr val="312A3A"/>
                </a:solidFill>
                <a:effectLst/>
                <a:latin typeface="Nunito Sans" pitchFamily="2" charset="0"/>
              </a:rPr>
              <a:t>interesse wekken, motivatie </a:t>
            </a:r>
          </a:p>
          <a:p>
            <a:pPr marL="285750" indent="-285750">
              <a:buFontTx/>
              <a:buChar char="-"/>
            </a:pPr>
            <a:r>
              <a:rPr lang="nl-NL" b="0" i="0" dirty="0">
                <a:solidFill>
                  <a:srgbClr val="312A3A"/>
                </a:solidFill>
                <a:effectLst/>
                <a:latin typeface="Nunito Sans" pitchFamily="2" charset="0"/>
              </a:rPr>
              <a:t>voorwaarde voor diepgaand leren. </a:t>
            </a:r>
          </a:p>
          <a:p>
            <a:pPr marL="285750" indent="-285750">
              <a:buFontTx/>
              <a:buChar char="-"/>
            </a:pPr>
            <a:r>
              <a:rPr lang="nl-NL" b="0" i="0" dirty="0">
                <a:solidFill>
                  <a:srgbClr val="312A3A"/>
                </a:solidFill>
                <a:effectLst/>
                <a:latin typeface="Nunito Sans" pitchFamily="2" charset="0"/>
              </a:rPr>
              <a:t>verwerven nieuwe kennis, vaardigheden en attitudes </a:t>
            </a:r>
          </a:p>
          <a:p>
            <a:pPr marL="285750" indent="-285750">
              <a:buFontTx/>
              <a:buChar char="-"/>
            </a:pPr>
            <a:r>
              <a:rPr lang="nl-NL" b="0" i="0" dirty="0">
                <a:solidFill>
                  <a:srgbClr val="312A3A"/>
                </a:solidFill>
                <a:effectLst/>
                <a:latin typeface="Nunito Sans" pitchFamily="2" charset="0"/>
              </a:rPr>
              <a:t>actief betekenis te geven aan nieuwe informatie vanuit reeds aanwezige </a:t>
            </a:r>
            <a:r>
              <a:rPr lang="nl-NL" b="1" i="0" dirty="0">
                <a:solidFill>
                  <a:srgbClr val="312A3A"/>
                </a:solidFill>
                <a:effectLst/>
                <a:latin typeface="Nunito Sans" pitchFamily="2" charset="0"/>
              </a:rPr>
              <a:t>voorkennis</a:t>
            </a:r>
            <a:r>
              <a:rPr lang="nl-NL" b="0" i="0" dirty="0">
                <a:solidFill>
                  <a:srgbClr val="312A3A"/>
                </a:solidFill>
                <a:effectLst/>
                <a:latin typeface="Nunito Sans" pitchFamily="2" charset="0"/>
              </a:rPr>
              <a:t>, ervaringen en opvattingen</a:t>
            </a:r>
          </a:p>
          <a:p>
            <a:pPr marL="285750" indent="-285750">
              <a:buFontTx/>
              <a:buChar char="-"/>
            </a:pPr>
            <a:r>
              <a:rPr lang="nl-NL" b="0" i="0" dirty="0">
                <a:solidFill>
                  <a:srgbClr val="312A3A"/>
                </a:solidFill>
                <a:effectLst/>
                <a:latin typeface="Nunito Sans" pitchFamily="2" charset="0"/>
              </a:rPr>
              <a:t>actief proces waarbij de leerling zelf </a:t>
            </a:r>
            <a:r>
              <a:rPr lang="nl-NL" b="1" i="0" dirty="0">
                <a:solidFill>
                  <a:srgbClr val="312A3A"/>
                </a:solidFill>
                <a:effectLst/>
                <a:latin typeface="Nunito Sans" pitchFamily="2" charset="0"/>
              </a:rPr>
              <a:t>moeite</a:t>
            </a:r>
            <a:r>
              <a:rPr lang="nl-NL" b="0" i="0" dirty="0">
                <a:solidFill>
                  <a:srgbClr val="312A3A"/>
                </a:solidFill>
                <a:effectLst/>
                <a:latin typeface="Nunito Sans" pitchFamily="2" charset="0"/>
              </a:rPr>
              <a:t> moet doen. </a:t>
            </a:r>
          </a:p>
          <a:p>
            <a:pPr marL="285750" indent="-285750">
              <a:buFontTx/>
              <a:buChar char="-"/>
            </a:pPr>
            <a:r>
              <a:rPr lang="nl-NL" b="0" i="0" dirty="0">
                <a:solidFill>
                  <a:srgbClr val="312A3A"/>
                </a:solidFill>
                <a:effectLst/>
                <a:latin typeface="Nunito Sans" pitchFamily="2" charset="0"/>
              </a:rPr>
              <a:t>Jij </a:t>
            </a:r>
            <a:r>
              <a:rPr lang="nl-NL" b="0" i="0" dirty="0" err="1">
                <a:solidFill>
                  <a:srgbClr val="312A3A"/>
                </a:solidFill>
                <a:effectLst/>
                <a:latin typeface="Nunito Sans" pitchFamily="2" charset="0"/>
              </a:rPr>
              <a:t>triggert</a:t>
            </a:r>
            <a:r>
              <a:rPr lang="nl-NL" b="0" i="0" dirty="0">
                <a:solidFill>
                  <a:srgbClr val="312A3A"/>
                </a:solidFill>
                <a:effectLst/>
                <a:latin typeface="Nunito Sans" pitchFamily="2" charset="0"/>
              </a:rPr>
              <a:t>, begeleidt of coacht de leerling om inspanning te leveren</a:t>
            </a:r>
          </a:p>
          <a:p>
            <a:r>
              <a:rPr lang="nl-NL" i="1" dirty="0">
                <a:solidFill>
                  <a:srgbClr val="312A3A"/>
                </a:solidFill>
                <a:latin typeface="Nunito Sans" pitchFamily="2" charset="0"/>
              </a:rPr>
              <a:t>Bron: </a:t>
            </a:r>
            <a:r>
              <a:rPr lang="nl-NL" i="1" dirty="0">
                <a:solidFill>
                  <a:srgbClr val="312A3A"/>
                </a:solidFill>
                <a:latin typeface="Nunito Sans" pitchFamily="2" charset="0"/>
                <a:hlinkClick r:id="rId2"/>
              </a:rPr>
              <a:t>https://metis-onderwijsadvies.nl/2022/11/02/wat-is-activerende-didactiek/</a:t>
            </a:r>
            <a:r>
              <a:rPr lang="nl-NL" i="1" dirty="0">
                <a:solidFill>
                  <a:srgbClr val="312A3A"/>
                </a:solidFill>
                <a:latin typeface="Nunito Sans" pitchFamily="2" charset="0"/>
              </a:rPr>
              <a:t> 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2214591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78EB5A9-F396-75BA-006E-0B3BA6367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CF5F45-A25C-4CCE-E9C1-2265F571D9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7AD1074-5A71-0F77-4E33-E804ACCA93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Het didactische werkvormenboek">
            <a:extLst>
              <a:ext uri="{FF2B5EF4-FFF2-40B4-BE49-F238E27FC236}">
                <a16:creationId xmlns:a16="http://schemas.microsoft.com/office/drawing/2014/main" id="{47A0880A-1BE7-6383-A00F-B5B2AB84A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0" y="0"/>
            <a:ext cx="4786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553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5FA977A-97B2-B60F-6B33-823C8666BF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052" y="258027"/>
            <a:ext cx="7789759" cy="712952"/>
          </a:xfrm>
        </p:spPr>
        <p:txBody>
          <a:bodyPr/>
          <a:lstStyle/>
          <a:p>
            <a:r>
              <a:rPr lang="nl-NL" dirty="0"/>
              <a:t>Theorie en achtergrond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243BF28-990D-8A57-877C-693C0A7511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1EE9B77-E123-61DE-401C-433CBE1F79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555833B-EC27-EF5A-6693-A8B2EFA0C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970978"/>
            <a:ext cx="6659218" cy="57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81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308CF68-4CEF-5238-8F6A-20ECAB8DE5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Achtergrond en theorie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019267C-9A02-0421-B1F2-BEC87E2F13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Houd rekening met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21CCBC5-5B19-0B46-FA63-68861D0279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nl-NL" dirty="0"/>
              <a:t>Differentiatie</a:t>
            </a:r>
          </a:p>
          <a:p>
            <a:pPr marL="285750" indent="-285750">
              <a:buFontTx/>
              <a:buChar char="-"/>
            </a:pPr>
            <a:r>
              <a:rPr lang="nl-NL" dirty="0"/>
              <a:t>Variatie vs. routine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94704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Grijswaarden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Autofit/>
      </a:bodyPr>
      <a:lstStyle>
        <a:defPPr algn="l">
          <a:defRPr dirty="0">
            <a:ln w="12700">
              <a:solidFill>
                <a:schemeClr val="bg1"/>
              </a:solidFill>
            </a:ln>
            <a:noFill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ventus_PPT template" id="{938C76A0-20DD-734A-8EC6-66E0D4DB8CEA}" vid="{54FE2179-ABD9-2043-A18D-B79C0A01CE3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221A6CD7444A48AC5BCE4A7E8621B1" ma:contentTypeVersion="12" ma:contentTypeDescription="Een nieuw document maken." ma:contentTypeScope="" ma:versionID="298116f318b0390dd15dbcaa39b42744">
  <xsd:schema xmlns:xsd="http://www.w3.org/2001/XMLSchema" xmlns:xs="http://www.w3.org/2001/XMLSchema" xmlns:p="http://schemas.microsoft.com/office/2006/metadata/properties" xmlns:ns2="3f3bf728-79e1-491b-8f5c-8c640aab89bd" xmlns:ns3="2e0ef943-5d6a-47c4-8ffd-84c275f881a1" targetNamespace="http://schemas.microsoft.com/office/2006/metadata/properties" ma:root="true" ma:fieldsID="c9c316e2083dcaeb975ddb71a03e5911" ns2:_="" ns3:_="">
    <xsd:import namespace="3f3bf728-79e1-491b-8f5c-8c640aab89bd"/>
    <xsd:import namespace="2e0ef943-5d6a-47c4-8ffd-84c275f881a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3bf728-79e1-491b-8f5c-8c640aab89b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ef943-5d6a-47c4-8ffd-84c275f881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f3bf728-79e1-491b-8f5c-8c640aab89bd">VE74H2Y6C2PK-1210378053-3178</_dlc_DocId>
    <_dlc_DocIdUrl xmlns="3f3bf728-79e1-491b-8f5c-8c640aab89bd">
      <Url>https://aventus.sharepoint.com/sites/intranetdocumenten/_layouts/15/DocIdRedir.aspx?ID=VE74H2Y6C2PK-1210378053-3178</Url>
      <Description>VE74H2Y6C2PK-1210378053-3178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C8E139-5B88-4825-B409-DAEC0B80B9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3bf728-79e1-491b-8f5c-8c640aab89bd"/>
    <ds:schemaRef ds:uri="2e0ef943-5d6a-47c4-8ffd-84c275f881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894E19D-6C81-468D-8EF4-4FD45FC17986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768584CE-FE48-40FF-A335-AFBE895B93FE}">
  <ds:schemaRefs>
    <ds:schemaRef ds:uri="http://schemas.microsoft.com/office/2006/metadata/properties"/>
    <ds:schemaRef ds:uri="http://www.w3.org/XML/1998/namespace"/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2e0ef943-5d6a-47c4-8ffd-84c275f881a1"/>
    <ds:schemaRef ds:uri="3f3bf728-79e1-491b-8f5c-8c640aab89bd"/>
  </ds:schemaRefs>
</ds:datastoreItem>
</file>

<file path=customXml/itemProps4.xml><?xml version="1.0" encoding="utf-8"?>
<ds:datastoreItem xmlns:ds="http://schemas.openxmlformats.org/officeDocument/2006/customXml" ds:itemID="{57D7FBAB-1E65-4903-8138-D8CC7CA8DC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Aventus_PPT template</Template>
  <TotalTime>936</TotalTime>
  <Words>271</Words>
  <Application>Microsoft Office PowerPoint</Application>
  <PresentationFormat>Breedbeeld</PresentationFormat>
  <Paragraphs>60</Paragraphs>
  <Slides>20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5" baseType="lpstr">
      <vt:lpstr>Arial</vt:lpstr>
      <vt:lpstr>Ubuntu</vt:lpstr>
      <vt:lpstr>Nunito Sans</vt:lpstr>
      <vt:lpstr>Bebas Neue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Freddy Vredegoor (MR)</dc:creator>
  <cp:lastModifiedBy>Freddy Vredegoor</cp:lastModifiedBy>
  <cp:revision>3</cp:revision>
  <dcterms:created xsi:type="dcterms:W3CDTF">2023-05-31T07:24:25Z</dcterms:created>
  <dcterms:modified xsi:type="dcterms:W3CDTF">2024-05-30T14:06:48Z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0x0101004F221A6CD7444A48AC5BCE4A7E8621B1</vt:lpwstr>
  </property>
  <property fmtid="{D5CDD505-2E9C-101B-9397-08002B2CF9AE}" pid="3" name="_dlc_DocIdItemGuid">
    <vt:lpwstr>9b7b2e6e-c322-491a-ad56-b44a8685b29d</vt:lpwstr>
  </property>
</Properties>
</file>